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7090d6145b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7090d6145b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7095dae93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7095dae93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7095dae93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7095dae93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7095dae93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7095dae93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7095dae933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7095dae933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7095dae933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7095dae933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7090d6145b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7090d6145b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7095dae933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7095dae933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7095dae933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7095dae933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7095dae933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7095dae933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7090d6145b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7090d6145b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Guideline:</a:t>
            </a:r>
            <a:endParaRPr/>
          </a:p>
          <a:p>
            <a:pPr indent="0" lvl="0" marL="0" rtl="0" algn="l">
              <a:spcBef>
                <a:spcPts val="0"/>
              </a:spcBef>
              <a:spcAft>
                <a:spcPts val="0"/>
              </a:spcAft>
              <a:buClr>
                <a:schemeClr val="dk1"/>
              </a:buClr>
              <a:buSzPts val="1100"/>
              <a:buFont typeface="Arial"/>
              <a:buNone/>
            </a:pPr>
            <a:r>
              <a:rPr lang="en"/>
              <a:t>Define the core message or hypothesis of your project.</a:t>
            </a:r>
            <a:endParaRPr/>
          </a:p>
          <a:p>
            <a:pPr indent="0" lvl="0" marL="0" rtl="0" algn="l">
              <a:spcBef>
                <a:spcPts val="0"/>
              </a:spcBef>
              <a:spcAft>
                <a:spcPts val="0"/>
              </a:spcAft>
              <a:buClr>
                <a:schemeClr val="dk1"/>
              </a:buClr>
              <a:buSzPts val="1100"/>
              <a:buFont typeface="Arial"/>
              <a:buNone/>
            </a:pPr>
            <a:r>
              <a:rPr lang="en"/>
              <a:t>Describe the questions you asked, and why you asked them</a:t>
            </a:r>
            <a:endParaRPr/>
          </a:p>
          <a:p>
            <a:pPr indent="0" lvl="0" marL="0" rtl="0" algn="l">
              <a:spcBef>
                <a:spcPts val="0"/>
              </a:spcBef>
              <a:spcAft>
                <a:spcPts val="0"/>
              </a:spcAft>
              <a:buNone/>
            </a:pPr>
            <a:r>
              <a:rPr lang="en"/>
              <a:t>Describe whether you were able to answer these questions to your satisfaction, and briefly summarize your findings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7095dae933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7095dae933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7095dae93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7095dae93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we were mostly interested in defense we wanted to look at how a defensive stat like blocked shots is related to goals and winning vs losing.  In these scatter plots blocked shots is on the x-axis, goals either scored or allowed are on the y axis and the dots are color coded according to the outcome of the game (green = win, red = loss). The more ‘solid’ a dot’s color the more games had similar stats.  Based on these plots, blocked shots do not seem to matter much in the outcome of the game compared to goals.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7095dae933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7095dae933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7095dae933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7095dae933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7095dae933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7095dae933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7095dae933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7095dae933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Win is dichotomous  (1 or 0) we can group by the number of goals and take the mean to calculate the probability of winning for each goal scored.</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7095dae933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7095dae933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mirror images of each other, because each game is in the data set twice, once for each team. So let’s look at a few individual teams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7095dae933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7095dae933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Goals against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7095dae933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7095dae933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Goals scored - These seem pretty similar especially comparing most wins/goals to most losses.  Allowing more goals and not scoring enough goals looks to  impact win probability the most (see OTT and ARI)</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7095dae933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7095dae933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6fc453f75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6fc453f75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Guideline:</a:t>
            </a:r>
            <a:endParaRPr/>
          </a:p>
          <a:p>
            <a:pPr indent="0" lvl="0" marL="0" rtl="0" algn="l">
              <a:spcBef>
                <a:spcPts val="0"/>
              </a:spcBef>
              <a:spcAft>
                <a:spcPts val="0"/>
              </a:spcAft>
              <a:buClr>
                <a:schemeClr val="dk1"/>
              </a:buClr>
              <a:buSzPts val="1100"/>
              <a:buFont typeface="Arial"/>
              <a:buNone/>
            </a:pPr>
            <a:r>
              <a:rPr lang="en"/>
              <a:t>Define the core message or hypothesis of your project.</a:t>
            </a:r>
            <a:endParaRPr/>
          </a:p>
          <a:p>
            <a:pPr indent="0" lvl="0" marL="0" rtl="0" algn="l">
              <a:spcBef>
                <a:spcPts val="0"/>
              </a:spcBef>
              <a:spcAft>
                <a:spcPts val="0"/>
              </a:spcAft>
              <a:buClr>
                <a:schemeClr val="dk1"/>
              </a:buClr>
              <a:buSzPts val="1100"/>
              <a:buFont typeface="Arial"/>
              <a:buNone/>
            </a:pPr>
            <a:r>
              <a:rPr lang="en"/>
              <a:t>Describe the questions you asked, and why you asked them</a:t>
            </a:r>
            <a:endParaRPr/>
          </a:p>
          <a:p>
            <a:pPr indent="0" lvl="0" marL="0" rtl="0" algn="l">
              <a:spcBef>
                <a:spcPts val="0"/>
              </a:spcBef>
              <a:spcAft>
                <a:spcPts val="0"/>
              </a:spcAft>
              <a:buNone/>
            </a:pPr>
            <a:r>
              <a:rPr lang="en"/>
              <a:t>Describe whether you were able to answer these questions to your satisfaction, and briefly summarize your findings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7092cb14e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7092cb14e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708e3f1ab4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708e3f1ab4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708e3f1ab4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708e3f1ab4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7095dae933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7095dae933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7090d6145b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7090d6145b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Guideline:</a:t>
            </a:r>
            <a:endParaRPr/>
          </a:p>
          <a:p>
            <a:pPr indent="0" lvl="0" marL="0" rtl="0" algn="l">
              <a:spcBef>
                <a:spcPts val="0"/>
              </a:spcBef>
              <a:spcAft>
                <a:spcPts val="0"/>
              </a:spcAft>
              <a:buNone/>
            </a:pPr>
            <a:r>
              <a:rPr lang="en"/>
              <a:t>laborate on the questions you asked, describing what kinds of data you needed to answer them, and where you found it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7095dae933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7095dae933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7090d6145b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7090d6145b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7095dae933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7095dae93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0.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2.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7.png"/><Relationship Id="rId4" Type="http://schemas.openxmlformats.org/officeDocument/2006/relationships/image" Target="../media/image22.png"/><Relationship Id="rId5" Type="http://schemas.openxmlformats.org/officeDocument/2006/relationships/image" Target="../media/image26.png"/><Relationship Id="rId6" Type="http://schemas.openxmlformats.org/officeDocument/2006/relationships/image" Target="../media/image32.png"/><Relationship Id="rId7"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31.png"/><Relationship Id="rId4" Type="http://schemas.openxmlformats.org/officeDocument/2006/relationships/image" Target="../media/image23.png"/><Relationship Id="rId5" Type="http://schemas.openxmlformats.org/officeDocument/2006/relationships/image" Target="../media/image30.png"/><Relationship Id="rId6" Type="http://schemas.openxmlformats.org/officeDocument/2006/relationships/image" Target="../media/image28.png"/><Relationship Id="rId7"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hockey-reference.com/" TargetMode="External"/><Relationship Id="rId4" Type="http://schemas.openxmlformats.org/officeDocument/2006/relationships/hyperlink" Target="https://github.com/dword4/nhlapi" TargetMode="External"/><Relationship Id="rId5" Type="http://schemas.openxmlformats.org/officeDocument/2006/relationships/hyperlink" Target="https://www.mysportsfeeds.com/" TargetMode="External"/><Relationship Id="rId6" Type="http://schemas.openxmlformats.org/officeDocument/2006/relationships/hyperlink" Target="https://www.hockey-reference.co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3.png"/><Relationship Id="rId4" Type="http://schemas.openxmlformats.org/officeDocument/2006/relationships/image" Target="../media/image17.png"/><Relationship Id="rId5"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pic>
        <p:nvPicPr>
          <p:cNvPr id="64" name="Google Shape;64;p13"/>
          <p:cNvPicPr preferRelativeResize="0"/>
          <p:nvPr/>
        </p:nvPicPr>
        <p:blipFill>
          <a:blip r:embed="rId3">
            <a:alphaModFix/>
          </a:blip>
          <a:stretch>
            <a:fillRect/>
          </a:stretch>
        </p:blipFill>
        <p:spPr>
          <a:xfrm>
            <a:off x="0" y="0"/>
            <a:ext cx="4458700" cy="5143500"/>
          </a:xfrm>
          <a:prstGeom prst="rect">
            <a:avLst/>
          </a:prstGeom>
          <a:noFill/>
          <a:ln>
            <a:noFill/>
          </a:ln>
        </p:spPr>
      </p:pic>
      <p:sp>
        <p:nvSpPr>
          <p:cNvPr id="65" name="Google Shape;65;p13"/>
          <p:cNvSpPr txBox="1"/>
          <p:nvPr>
            <p:ph type="ctrTitle"/>
          </p:nvPr>
        </p:nvSpPr>
        <p:spPr>
          <a:xfrm>
            <a:off x="0" y="224925"/>
            <a:ext cx="4876500" cy="140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solidFill>
                  <a:schemeClr val="lt1"/>
                </a:solidFill>
                <a:highlight>
                  <a:srgbClr val="073763"/>
                </a:highlight>
              </a:rPr>
              <a:t>DO YOU BELIEVE IN </a:t>
            </a:r>
            <a:endParaRPr sz="3400">
              <a:solidFill>
                <a:schemeClr val="lt1"/>
              </a:solidFill>
              <a:highlight>
                <a:srgbClr val="073763"/>
              </a:highlight>
            </a:endParaRPr>
          </a:p>
          <a:p>
            <a:pPr indent="0" lvl="0" marL="0" rtl="0" algn="l">
              <a:spcBef>
                <a:spcPts val="0"/>
              </a:spcBef>
              <a:spcAft>
                <a:spcPts val="0"/>
              </a:spcAft>
              <a:buNone/>
            </a:pPr>
            <a:r>
              <a:rPr lang="en" sz="3400">
                <a:solidFill>
                  <a:schemeClr val="lt1"/>
                </a:solidFill>
                <a:highlight>
                  <a:srgbClr val="073763"/>
                </a:highlight>
              </a:rPr>
              <a:t>DATA ANALYTICS?</a:t>
            </a:r>
            <a:endParaRPr sz="3400">
              <a:solidFill>
                <a:schemeClr val="lt1"/>
              </a:solidFill>
              <a:highlight>
                <a:srgbClr val="073763"/>
              </a:highlight>
            </a:endParaRPr>
          </a:p>
        </p:txBody>
      </p:sp>
      <p:sp>
        <p:nvSpPr>
          <p:cNvPr id="66" name="Google Shape;66;p13"/>
          <p:cNvSpPr txBox="1"/>
          <p:nvPr>
            <p:ph idx="1" type="subTitle"/>
          </p:nvPr>
        </p:nvSpPr>
        <p:spPr>
          <a:xfrm>
            <a:off x="4335275" y="3045200"/>
            <a:ext cx="4808700" cy="152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By: The Goalie Gurus</a:t>
            </a:r>
            <a:endParaRPr>
              <a:solidFill>
                <a:schemeClr val="lt1"/>
              </a:solidFill>
            </a:endParaRPr>
          </a:p>
          <a:p>
            <a:pPr indent="0" lvl="0" marL="0" rtl="0" algn="ctr">
              <a:spcBef>
                <a:spcPts val="0"/>
              </a:spcBef>
              <a:spcAft>
                <a:spcPts val="0"/>
              </a:spcAft>
              <a:buNone/>
            </a:pPr>
            <a:r>
              <a:t/>
            </a:r>
            <a:endParaRPr sz="1800">
              <a:solidFill>
                <a:schemeClr val="lt1"/>
              </a:solidFill>
            </a:endParaRPr>
          </a:p>
          <a:p>
            <a:pPr indent="0" lvl="0" marL="0" rtl="0" algn="ctr">
              <a:spcBef>
                <a:spcPts val="0"/>
              </a:spcBef>
              <a:spcAft>
                <a:spcPts val="0"/>
              </a:spcAft>
              <a:buNone/>
            </a:pPr>
            <a:r>
              <a:rPr lang="en" sz="1800">
                <a:solidFill>
                  <a:schemeClr val="lt1"/>
                </a:solidFill>
              </a:rPr>
              <a:t>Brett Schneider, </a:t>
            </a:r>
            <a:r>
              <a:rPr lang="en" sz="1800">
                <a:solidFill>
                  <a:schemeClr val="lt1"/>
                </a:solidFill>
              </a:rPr>
              <a:t>Will Seymour, </a:t>
            </a:r>
            <a:endParaRPr sz="1800">
              <a:solidFill>
                <a:schemeClr val="lt1"/>
              </a:solidFill>
            </a:endParaRPr>
          </a:p>
          <a:p>
            <a:pPr indent="0" lvl="0" marL="0" rtl="0" algn="ctr">
              <a:spcBef>
                <a:spcPts val="0"/>
              </a:spcBef>
              <a:spcAft>
                <a:spcPts val="0"/>
              </a:spcAft>
              <a:buNone/>
            </a:pPr>
            <a:r>
              <a:rPr lang="en" sz="1800">
                <a:solidFill>
                  <a:schemeClr val="lt1"/>
                </a:solidFill>
              </a:rPr>
              <a:t>Zachary </a:t>
            </a:r>
            <a:r>
              <a:rPr lang="en" sz="1800">
                <a:solidFill>
                  <a:schemeClr val="lt1"/>
                </a:solidFill>
              </a:rPr>
              <a:t>Spahr, Nedal Swehli, John van Zalk</a:t>
            </a:r>
            <a:endParaRPr sz="1800">
              <a:solidFill>
                <a:schemeClr val="lt1"/>
              </a:solidFill>
            </a:endParaRPr>
          </a:p>
        </p:txBody>
      </p:sp>
      <p:sp>
        <p:nvSpPr>
          <p:cNvPr id="67" name="Google Shape;67;p13"/>
          <p:cNvSpPr txBox="1"/>
          <p:nvPr/>
        </p:nvSpPr>
        <p:spPr>
          <a:xfrm>
            <a:off x="4335275" y="314925"/>
            <a:ext cx="4808700" cy="140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The Story of the 2019 </a:t>
            </a:r>
            <a:endParaRPr sz="2400"/>
          </a:p>
          <a:p>
            <a:pPr indent="0" lvl="0" marL="0" rtl="0" algn="ctr">
              <a:spcBef>
                <a:spcPts val="0"/>
              </a:spcBef>
              <a:spcAft>
                <a:spcPts val="0"/>
              </a:spcAft>
              <a:buNone/>
            </a:pPr>
            <a:r>
              <a:rPr lang="en" sz="2400"/>
              <a:t>GWU Data Analytics Bootcamp and </a:t>
            </a:r>
            <a:endParaRPr sz="2400"/>
          </a:p>
          <a:p>
            <a:pPr indent="0" lvl="0" marL="0" rtl="0" algn="ctr">
              <a:spcBef>
                <a:spcPts val="0"/>
              </a:spcBef>
              <a:spcAft>
                <a:spcPts val="0"/>
              </a:spcAft>
              <a:buNone/>
            </a:pPr>
            <a:r>
              <a:rPr lang="en" sz="2400"/>
              <a:t>Their Attempt to Understand Hockey</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Regressing FO% against GA</a:t>
            </a:r>
            <a:endParaRPr/>
          </a:p>
        </p:txBody>
      </p:sp>
      <p:pic>
        <p:nvPicPr>
          <p:cNvPr id="120" name="Google Shape;120;p22"/>
          <p:cNvPicPr preferRelativeResize="0"/>
          <p:nvPr/>
        </p:nvPicPr>
        <p:blipFill>
          <a:blip r:embed="rId3">
            <a:alphaModFix/>
          </a:blip>
          <a:stretch>
            <a:fillRect/>
          </a:stretch>
        </p:blipFill>
        <p:spPr>
          <a:xfrm>
            <a:off x="4323025" y="846388"/>
            <a:ext cx="4820975" cy="345073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Regressing Penalties against GA</a:t>
            </a:r>
            <a:endParaRPr/>
          </a:p>
        </p:txBody>
      </p:sp>
      <p:pic>
        <p:nvPicPr>
          <p:cNvPr id="126" name="Google Shape;126;p23"/>
          <p:cNvPicPr preferRelativeResize="0"/>
          <p:nvPr/>
        </p:nvPicPr>
        <p:blipFill>
          <a:blip r:embed="rId3">
            <a:alphaModFix/>
          </a:blip>
          <a:stretch>
            <a:fillRect/>
          </a:stretch>
        </p:blipFill>
        <p:spPr>
          <a:xfrm>
            <a:off x="4331500" y="742875"/>
            <a:ext cx="4812500" cy="351127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Regression Results</a:t>
            </a:r>
            <a:endParaRPr/>
          </a:p>
          <a:p>
            <a:pPr indent="0" lvl="0" marL="0" rtl="0" algn="l">
              <a:spcBef>
                <a:spcPts val="0"/>
              </a:spcBef>
              <a:spcAft>
                <a:spcPts val="0"/>
              </a:spcAft>
              <a:buNone/>
            </a:pPr>
            <a:r>
              <a:t/>
            </a:r>
            <a:endParaRPr/>
          </a:p>
        </p:txBody>
      </p:sp>
      <p:pic>
        <p:nvPicPr>
          <p:cNvPr id="132" name="Google Shape;132;p24"/>
          <p:cNvPicPr preferRelativeResize="0"/>
          <p:nvPr/>
        </p:nvPicPr>
        <p:blipFill>
          <a:blip r:embed="rId3">
            <a:alphaModFix/>
          </a:blip>
          <a:stretch>
            <a:fillRect/>
          </a:stretch>
        </p:blipFill>
        <p:spPr>
          <a:xfrm>
            <a:off x="1500200" y="1285800"/>
            <a:ext cx="6276275" cy="3857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Code</a:t>
            </a:r>
            <a:endParaRPr/>
          </a:p>
          <a:p>
            <a:pPr indent="0" lvl="0" marL="0" rtl="0" algn="l">
              <a:spcBef>
                <a:spcPts val="0"/>
              </a:spcBef>
              <a:spcAft>
                <a:spcPts val="0"/>
              </a:spcAft>
              <a:buNone/>
            </a:pPr>
            <a:r>
              <a:t/>
            </a:r>
            <a:endParaRPr/>
          </a:p>
        </p:txBody>
      </p:sp>
      <p:pic>
        <p:nvPicPr>
          <p:cNvPr id="138" name="Google Shape;138;p25"/>
          <p:cNvPicPr preferRelativeResize="0"/>
          <p:nvPr/>
        </p:nvPicPr>
        <p:blipFill>
          <a:blip r:embed="rId3">
            <a:alphaModFix/>
          </a:blip>
          <a:stretch>
            <a:fillRect/>
          </a:stretch>
        </p:blipFill>
        <p:spPr>
          <a:xfrm>
            <a:off x="2" y="1237550"/>
            <a:ext cx="9143999" cy="391983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6"/>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Findings</a:t>
            </a:r>
            <a:endParaRPr/>
          </a:p>
        </p:txBody>
      </p:sp>
      <p:sp>
        <p:nvSpPr>
          <p:cNvPr id="144" name="Google Shape;144;p26"/>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No significant relationships</a:t>
            </a:r>
            <a:endParaRPr sz="1800"/>
          </a:p>
          <a:p>
            <a:pPr indent="-342900" lvl="0" marL="457200" rtl="0" algn="l">
              <a:spcBef>
                <a:spcPts val="0"/>
              </a:spcBef>
              <a:spcAft>
                <a:spcPts val="0"/>
              </a:spcAft>
              <a:buSzPts val="1800"/>
              <a:buChar char="●"/>
            </a:pPr>
            <a:r>
              <a:rPr lang="en" sz="1800"/>
              <a:t>Very very low R-Squared </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7"/>
          <p:cNvSpPr txBox="1"/>
          <p:nvPr>
            <p:ph idx="1" type="body"/>
          </p:nvPr>
        </p:nvSpPr>
        <p:spPr>
          <a:xfrm>
            <a:off x="1659625" y="695350"/>
            <a:ext cx="5334900" cy="94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800"/>
              <a:t>STOP!</a:t>
            </a:r>
            <a:endParaRPr b="1" sz="4800"/>
          </a:p>
          <a:p>
            <a:pPr indent="0" lvl="0" marL="0" rtl="0" algn="ctr">
              <a:spcBef>
                <a:spcPts val="1600"/>
              </a:spcBef>
              <a:spcAft>
                <a:spcPts val="0"/>
              </a:spcAft>
              <a:buNone/>
            </a:pPr>
            <a:r>
              <a:t/>
            </a:r>
            <a:endParaRPr b="1" sz="4800"/>
          </a:p>
          <a:p>
            <a:pPr indent="0" lvl="0" marL="0" rtl="0" algn="ctr">
              <a:spcBef>
                <a:spcPts val="1600"/>
              </a:spcBef>
              <a:spcAft>
                <a:spcPts val="1600"/>
              </a:spcAft>
              <a:buNone/>
            </a:pPr>
            <a:r>
              <a:rPr b="1" lang="en" sz="4800"/>
              <a:t>TWITTER TIME</a:t>
            </a:r>
            <a:endParaRPr b="1" sz="4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8"/>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VADER Sentiment Analysis</a:t>
            </a:r>
            <a:endParaRPr/>
          </a:p>
          <a:p>
            <a:pPr indent="0" lvl="0" marL="0" rtl="0" algn="l">
              <a:spcBef>
                <a:spcPts val="0"/>
              </a:spcBef>
              <a:spcAft>
                <a:spcPts val="0"/>
              </a:spcAft>
              <a:buNone/>
            </a:pPr>
            <a:r>
              <a:t/>
            </a:r>
            <a:endParaRPr/>
          </a:p>
        </p:txBody>
      </p:sp>
      <p:pic>
        <p:nvPicPr>
          <p:cNvPr id="155" name="Google Shape;155;p28"/>
          <p:cNvPicPr preferRelativeResize="0"/>
          <p:nvPr/>
        </p:nvPicPr>
        <p:blipFill>
          <a:blip r:embed="rId3">
            <a:alphaModFix/>
          </a:blip>
          <a:stretch>
            <a:fillRect/>
          </a:stretch>
        </p:blipFill>
        <p:spPr>
          <a:xfrm>
            <a:off x="4390925" y="109575"/>
            <a:ext cx="3706500" cy="2471000"/>
          </a:xfrm>
          <a:prstGeom prst="rect">
            <a:avLst/>
          </a:prstGeom>
          <a:noFill/>
          <a:ln>
            <a:noFill/>
          </a:ln>
        </p:spPr>
      </p:pic>
      <p:pic>
        <p:nvPicPr>
          <p:cNvPr id="156" name="Google Shape;156;p28"/>
          <p:cNvPicPr preferRelativeResize="0"/>
          <p:nvPr/>
        </p:nvPicPr>
        <p:blipFill>
          <a:blip r:embed="rId4">
            <a:alphaModFix/>
          </a:blip>
          <a:stretch>
            <a:fillRect/>
          </a:stretch>
        </p:blipFill>
        <p:spPr>
          <a:xfrm>
            <a:off x="4390925" y="2580575"/>
            <a:ext cx="3763332" cy="2508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9"/>
          <p:cNvSpPr txBox="1"/>
          <p:nvPr>
            <p:ph idx="1" type="body"/>
          </p:nvPr>
        </p:nvSpPr>
        <p:spPr>
          <a:xfrm>
            <a:off x="1904550" y="221850"/>
            <a:ext cx="5334900" cy="46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800"/>
              <a:t>BACK TO YOUR REGULAR SCHEDULED PROGRAMMING</a:t>
            </a:r>
            <a:endParaRPr b="1" sz="4800"/>
          </a:p>
          <a:p>
            <a:pPr indent="0" lvl="0" marL="0" rtl="0" algn="l">
              <a:spcBef>
                <a:spcPts val="1600"/>
              </a:spcBef>
              <a:spcAft>
                <a:spcPts val="1600"/>
              </a:spcAft>
              <a:buNone/>
            </a:pPr>
            <a:r>
              <a:rPr b="1" lang="en" sz="4800" u="sng"/>
              <a:t>QUESTION #2</a:t>
            </a:r>
            <a:endParaRPr b="1" sz="4800" u="sng"/>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30"/>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 and Data</a:t>
            </a:r>
            <a:endParaRPr/>
          </a:p>
          <a:p>
            <a:pPr indent="0" lvl="0" marL="0" rtl="0" algn="l">
              <a:spcBef>
                <a:spcPts val="0"/>
              </a:spcBef>
              <a:spcAft>
                <a:spcPts val="0"/>
              </a:spcAft>
              <a:buNone/>
            </a:pPr>
            <a:r>
              <a:t/>
            </a:r>
            <a:endParaRPr/>
          </a:p>
        </p:txBody>
      </p:sp>
      <p:sp>
        <p:nvSpPr>
          <p:cNvPr id="167" name="Google Shape;167;p30"/>
          <p:cNvSpPr txBox="1"/>
          <p:nvPr>
            <p:ph idx="1" type="body"/>
          </p:nvPr>
        </p:nvSpPr>
        <p:spPr>
          <a:xfrm>
            <a:off x="4644675" y="286625"/>
            <a:ext cx="4166400" cy="4098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Once we saw that we had every game by wins and losses, we decided to do some analysis to see what leads to victories...besides scoring more goals than the other team</a:t>
            </a:r>
            <a:endParaRPr sz="1600"/>
          </a:p>
          <a:p>
            <a:pPr indent="0" lvl="0" marL="457200" rtl="0" algn="l">
              <a:spcBef>
                <a:spcPts val="1600"/>
              </a:spcBef>
              <a:spcAft>
                <a:spcPts val="0"/>
              </a:spcAft>
              <a:buNone/>
            </a:pPr>
            <a:r>
              <a:t/>
            </a:r>
            <a:endParaRPr sz="1600"/>
          </a:p>
          <a:p>
            <a:pPr indent="-330200" lvl="0" marL="457200" rtl="0" algn="l">
              <a:spcBef>
                <a:spcPts val="1600"/>
              </a:spcBef>
              <a:spcAft>
                <a:spcPts val="0"/>
              </a:spcAft>
              <a:buSzPts val="1600"/>
              <a:buChar char="●"/>
            </a:pPr>
            <a:r>
              <a:rPr lang="en" sz="1600"/>
              <a:t>We pulled the data from Hockey Reference manually.  This included 3 seasons worth of data and a lot more stats.</a:t>
            </a:r>
            <a:endParaRPr sz="1600"/>
          </a:p>
          <a:p>
            <a:pPr indent="0" lvl="0" marL="457200" rtl="0" algn="l">
              <a:spcBef>
                <a:spcPts val="1600"/>
              </a:spcBef>
              <a:spcAft>
                <a:spcPts val="0"/>
              </a:spcAft>
              <a:buNone/>
            </a:pPr>
            <a:r>
              <a:t/>
            </a:r>
            <a:endParaRPr sz="1600"/>
          </a:p>
          <a:p>
            <a:pPr indent="-330200" lvl="0" marL="457200" rtl="0" algn="l">
              <a:spcBef>
                <a:spcPts val="1600"/>
              </a:spcBef>
              <a:spcAft>
                <a:spcPts val="0"/>
              </a:spcAft>
              <a:buSzPts val="1600"/>
              <a:buChar char="●"/>
            </a:pPr>
            <a:r>
              <a:rPr lang="en" sz="1600"/>
              <a:t>Then we </a:t>
            </a:r>
            <a:r>
              <a:rPr lang="en" sz="1600"/>
              <a:t>put it in a dataframe</a:t>
            </a:r>
            <a:r>
              <a:rPr lang="en" sz="1600"/>
              <a:t>, cleaned it, grouped it by wins and losses, and did our analysis</a:t>
            </a:r>
            <a:endParaRPr sz="16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3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Set - Game Logs</a:t>
            </a:r>
            <a:endParaRPr/>
          </a:p>
          <a:p>
            <a:pPr indent="0" lvl="0" marL="0" rtl="0" algn="l">
              <a:spcBef>
                <a:spcPts val="0"/>
              </a:spcBef>
              <a:spcAft>
                <a:spcPts val="0"/>
              </a:spcAft>
              <a:buNone/>
            </a:pPr>
            <a:r>
              <a:t/>
            </a:r>
            <a:endParaRPr/>
          </a:p>
        </p:txBody>
      </p:sp>
      <p:pic>
        <p:nvPicPr>
          <p:cNvPr id="173" name="Google Shape;173;p31"/>
          <p:cNvPicPr preferRelativeResize="0"/>
          <p:nvPr/>
        </p:nvPicPr>
        <p:blipFill>
          <a:blip r:embed="rId3">
            <a:alphaModFix/>
          </a:blip>
          <a:stretch>
            <a:fillRect/>
          </a:stretch>
        </p:blipFill>
        <p:spPr>
          <a:xfrm>
            <a:off x="152425" y="1996500"/>
            <a:ext cx="8839201" cy="23044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 and Summary</a:t>
            </a:r>
            <a:endParaRPr/>
          </a:p>
        </p:txBody>
      </p:sp>
      <p:sp>
        <p:nvSpPr>
          <p:cNvPr id="73" name="Google Shape;73;p14"/>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Hockey is a complex sport</a:t>
            </a:r>
            <a:endParaRPr sz="1800"/>
          </a:p>
          <a:p>
            <a:pPr indent="0" lvl="0" marL="0" rtl="0" algn="l">
              <a:spcBef>
                <a:spcPts val="1600"/>
              </a:spcBef>
              <a:spcAft>
                <a:spcPts val="0"/>
              </a:spcAft>
              <a:buNone/>
            </a:pPr>
            <a:r>
              <a:t/>
            </a:r>
            <a:endParaRPr sz="1800"/>
          </a:p>
          <a:p>
            <a:pPr indent="0" lvl="0" marL="0" rtl="0" algn="l">
              <a:spcBef>
                <a:spcPts val="1600"/>
              </a:spcBef>
              <a:spcAft>
                <a:spcPts val="0"/>
              </a:spcAft>
              <a:buNone/>
            </a:pPr>
            <a:r>
              <a:rPr lang="en" sz="1800"/>
              <a:t>The outcome of each game is hard to predict statistically</a:t>
            </a:r>
            <a:endParaRPr sz="1800"/>
          </a:p>
          <a:p>
            <a:pPr indent="0" lvl="0" marL="0" rtl="0" algn="l">
              <a:spcBef>
                <a:spcPts val="1600"/>
              </a:spcBef>
              <a:spcAft>
                <a:spcPts val="0"/>
              </a:spcAft>
              <a:buNone/>
            </a:pPr>
            <a:r>
              <a:t/>
            </a:r>
            <a:endParaRPr sz="1800"/>
          </a:p>
          <a:p>
            <a:pPr indent="0" lvl="0" marL="0" rtl="0" algn="l">
              <a:spcBef>
                <a:spcPts val="1600"/>
              </a:spcBef>
              <a:spcAft>
                <a:spcPts val="0"/>
              </a:spcAft>
              <a:buNone/>
            </a:pPr>
            <a:r>
              <a:rPr lang="en" sz="1800"/>
              <a:t>We sought to use our newfound skills as data analysts to predict game outcomes</a:t>
            </a:r>
            <a:endParaRPr sz="1800"/>
          </a:p>
          <a:p>
            <a:pPr indent="0" lvl="0" marL="0" rtl="0" algn="l">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32"/>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Correlation to Wins</a:t>
            </a:r>
            <a:endParaRPr/>
          </a:p>
        </p:txBody>
      </p:sp>
      <p:pic>
        <p:nvPicPr>
          <p:cNvPr id="179" name="Google Shape;179;p32"/>
          <p:cNvPicPr preferRelativeResize="0"/>
          <p:nvPr/>
        </p:nvPicPr>
        <p:blipFill>
          <a:blip r:embed="rId3">
            <a:alphaModFix/>
          </a:blip>
          <a:stretch>
            <a:fillRect/>
          </a:stretch>
        </p:blipFill>
        <p:spPr>
          <a:xfrm>
            <a:off x="5533050" y="0"/>
            <a:ext cx="2822643" cy="51435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3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Blocked Shots Matter?</a:t>
            </a:r>
            <a:endParaRPr/>
          </a:p>
        </p:txBody>
      </p:sp>
      <p:pic>
        <p:nvPicPr>
          <p:cNvPr id="185" name="Google Shape;185;p33"/>
          <p:cNvPicPr preferRelativeResize="0"/>
          <p:nvPr/>
        </p:nvPicPr>
        <p:blipFill>
          <a:blip r:embed="rId3">
            <a:alphaModFix/>
          </a:blip>
          <a:stretch>
            <a:fillRect/>
          </a:stretch>
        </p:blipFill>
        <p:spPr>
          <a:xfrm>
            <a:off x="311725" y="1505700"/>
            <a:ext cx="4520675" cy="3013783"/>
          </a:xfrm>
          <a:prstGeom prst="rect">
            <a:avLst/>
          </a:prstGeom>
          <a:noFill/>
          <a:ln>
            <a:noFill/>
          </a:ln>
        </p:spPr>
      </p:pic>
      <p:pic>
        <p:nvPicPr>
          <p:cNvPr id="186" name="Google Shape;186;p33"/>
          <p:cNvPicPr preferRelativeResize="0"/>
          <p:nvPr/>
        </p:nvPicPr>
        <p:blipFill>
          <a:blip r:embed="rId4">
            <a:alphaModFix/>
          </a:blip>
          <a:stretch>
            <a:fillRect/>
          </a:stretch>
        </p:blipFill>
        <p:spPr>
          <a:xfrm>
            <a:off x="4638600" y="1505700"/>
            <a:ext cx="4520675" cy="3013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 Logistic Regression</a:t>
            </a:r>
            <a:endParaRPr/>
          </a:p>
        </p:txBody>
      </p:sp>
      <p:pic>
        <p:nvPicPr>
          <p:cNvPr id="192" name="Google Shape;192;p34"/>
          <p:cNvPicPr preferRelativeResize="0"/>
          <p:nvPr/>
        </p:nvPicPr>
        <p:blipFill>
          <a:blip r:embed="rId3">
            <a:alphaModFix/>
          </a:blip>
          <a:stretch>
            <a:fillRect/>
          </a:stretch>
        </p:blipFill>
        <p:spPr>
          <a:xfrm>
            <a:off x="96450" y="1864525"/>
            <a:ext cx="4619625" cy="2743200"/>
          </a:xfrm>
          <a:prstGeom prst="rect">
            <a:avLst/>
          </a:prstGeom>
          <a:noFill/>
          <a:ln>
            <a:noFill/>
          </a:ln>
        </p:spPr>
      </p:pic>
      <p:pic>
        <p:nvPicPr>
          <p:cNvPr id="193" name="Google Shape;193;p34"/>
          <p:cNvPicPr preferRelativeResize="0"/>
          <p:nvPr/>
        </p:nvPicPr>
        <p:blipFill>
          <a:blip r:embed="rId4">
            <a:alphaModFix/>
          </a:blip>
          <a:stretch>
            <a:fillRect/>
          </a:stretch>
        </p:blipFill>
        <p:spPr>
          <a:xfrm>
            <a:off x="5025650" y="1912150"/>
            <a:ext cx="3657600" cy="2647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5"/>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Findings</a:t>
            </a:r>
            <a:endParaRPr/>
          </a:p>
        </p:txBody>
      </p:sp>
      <p:sp>
        <p:nvSpPr>
          <p:cNvPr id="199" name="Google Shape;199;p35"/>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00"/>
                </a:solidFill>
                <a:highlight>
                  <a:srgbClr val="FFFFFF"/>
                </a:highlight>
                <a:latin typeface="Arial"/>
                <a:ea typeface="Arial"/>
                <a:cs typeface="Arial"/>
                <a:sym typeface="Arial"/>
              </a:rPr>
              <a:t>We found several significant relationships with game outcomes. All relationships are relatively weak (coefficients less than 0.3). We have a small R2 (our model predicts only 46% of variability). </a:t>
            </a:r>
            <a:endParaRPr sz="120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t/>
            </a:r>
            <a:endParaRPr sz="120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rPr lang="en" sz="1200">
                <a:solidFill>
                  <a:srgbClr val="000000"/>
                </a:solidFill>
                <a:highlight>
                  <a:srgbClr val="FFFFFF"/>
                </a:highlight>
                <a:latin typeface="Arial"/>
                <a:ea typeface="Arial"/>
                <a:cs typeface="Arial"/>
                <a:sym typeface="Arial"/>
              </a:rPr>
              <a:t>Specific finding with explanatory variables:</a:t>
            </a:r>
            <a:endParaRPr sz="1200">
              <a:solidFill>
                <a:srgbClr val="000000"/>
              </a:solidFill>
              <a:highlight>
                <a:srgbClr val="FFFFFF"/>
              </a:highlight>
              <a:latin typeface="Arial"/>
              <a:ea typeface="Arial"/>
              <a:cs typeface="Arial"/>
              <a:sym typeface="Arial"/>
            </a:endParaRPr>
          </a:p>
          <a:p>
            <a:pPr indent="-304800" lvl="0" marL="457200" rtl="0" algn="l">
              <a:spcBef>
                <a:spcPts val="1100"/>
              </a:spcBef>
              <a:spcAft>
                <a:spcPts val="0"/>
              </a:spcAft>
              <a:buClr>
                <a:srgbClr val="000000"/>
              </a:buClr>
              <a:buSzPts val="1200"/>
              <a:buFont typeface="Arial"/>
              <a:buChar char="●"/>
            </a:pPr>
            <a:r>
              <a:rPr lang="en" sz="1200">
                <a:solidFill>
                  <a:srgbClr val="000000"/>
                </a:solidFill>
                <a:highlight>
                  <a:srgbClr val="FFFFFF"/>
                </a:highlight>
                <a:latin typeface="Arial"/>
                <a:ea typeface="Arial"/>
                <a:cs typeface="Arial"/>
                <a:sym typeface="Arial"/>
              </a:rPr>
              <a:t>Shots for/against (on goal) are the most import factors in determining the outcome of a game.</a:t>
            </a:r>
            <a:endParaRPr sz="1200">
              <a:solidFill>
                <a:srgbClr val="000000"/>
              </a:solidFill>
              <a:highlight>
                <a:srgbClr val="FFFFFF"/>
              </a:highlight>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 sz="1200">
                <a:solidFill>
                  <a:srgbClr val="000000"/>
                </a:solidFill>
                <a:highlight>
                  <a:srgbClr val="FFFFFF"/>
                </a:highlight>
                <a:latin typeface="Arial"/>
                <a:ea typeface="Arial"/>
                <a:cs typeface="Arial"/>
                <a:sym typeface="Arial"/>
              </a:rPr>
              <a:t>An increase in power play minutes doesn't make a team more likely to win a game, but having a strong power play and </a:t>
            </a:r>
            <a:r>
              <a:rPr lang="en" sz="1200">
                <a:solidFill>
                  <a:srgbClr val="000000"/>
                </a:solidFill>
                <a:highlight>
                  <a:srgbClr val="FFFFFF"/>
                </a:highlight>
                <a:latin typeface="Arial"/>
                <a:ea typeface="Arial"/>
                <a:cs typeface="Arial"/>
                <a:sym typeface="Arial"/>
              </a:rPr>
              <a:t>penalty</a:t>
            </a:r>
            <a:r>
              <a:rPr lang="en" sz="1200">
                <a:solidFill>
                  <a:srgbClr val="000000"/>
                </a:solidFill>
                <a:highlight>
                  <a:srgbClr val="FFFFFF"/>
                </a:highlight>
                <a:latin typeface="Arial"/>
                <a:ea typeface="Arial"/>
                <a:cs typeface="Arial"/>
                <a:sym typeface="Arial"/>
              </a:rPr>
              <a:t> kill unit does.</a:t>
            </a:r>
            <a:endParaRPr sz="1200">
              <a:solidFill>
                <a:srgbClr val="000000"/>
              </a:solidFill>
              <a:highlight>
                <a:srgbClr val="FFFFFF"/>
              </a:highlight>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 sz="1200">
                <a:solidFill>
                  <a:srgbClr val="000000"/>
                </a:solidFill>
                <a:highlight>
                  <a:srgbClr val="FFFFFF"/>
                </a:highlight>
                <a:latin typeface="Arial"/>
                <a:ea typeface="Arial"/>
                <a:cs typeface="Arial"/>
                <a:sym typeface="Arial"/>
              </a:rPr>
              <a:t>Blocking more shots makes a team more likely to lose because they are sustaining more shots.</a:t>
            </a:r>
            <a:endParaRPr sz="1200">
              <a:solidFill>
                <a:srgbClr val="000000"/>
              </a:solidFill>
              <a:highlight>
                <a:srgbClr val="FFFFFF"/>
              </a:highlight>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 sz="1200">
                <a:solidFill>
                  <a:srgbClr val="000000"/>
                </a:solidFill>
                <a:highlight>
                  <a:srgbClr val="FFFFFF"/>
                </a:highlight>
                <a:latin typeface="Arial"/>
                <a:ea typeface="Arial"/>
                <a:cs typeface="Arial"/>
                <a:sym typeface="Arial"/>
              </a:rPr>
              <a:t>Faceoff percentage and percentage of faceoffs in offensive zone (oZS%) do not make a team more likely to win.</a:t>
            </a:r>
            <a:endParaRPr sz="1200">
              <a:solidFill>
                <a:srgbClr val="000000"/>
              </a:solidFill>
              <a:highlight>
                <a:srgbClr val="FFFFFF"/>
              </a:highlight>
              <a:latin typeface="Arial"/>
              <a:ea typeface="Arial"/>
              <a:cs typeface="Arial"/>
              <a:sym typeface="Arial"/>
            </a:endParaRPr>
          </a:p>
          <a:p>
            <a:pPr indent="0" lvl="0" marL="0" rtl="0" algn="l">
              <a:spcBef>
                <a:spcPts val="1100"/>
              </a:spcBef>
              <a:spcAft>
                <a:spcPts val="0"/>
              </a:spcAft>
              <a:buNone/>
            </a:pPr>
            <a:r>
              <a:rPr lang="en" sz="1200">
                <a:solidFill>
                  <a:srgbClr val="000000"/>
                </a:solidFill>
                <a:highlight>
                  <a:srgbClr val="FFFFFF"/>
                </a:highlight>
                <a:latin typeface="Arial"/>
                <a:ea typeface="Arial"/>
                <a:cs typeface="Arial"/>
                <a:sym typeface="Arial"/>
              </a:rPr>
              <a:t>OR = 1 means there's an equal </a:t>
            </a:r>
            <a:r>
              <a:rPr lang="en" sz="1200">
                <a:solidFill>
                  <a:srgbClr val="000000"/>
                </a:solidFill>
                <a:highlight>
                  <a:srgbClr val="FFFFFF"/>
                </a:highlight>
                <a:latin typeface="Arial"/>
                <a:ea typeface="Arial"/>
                <a:cs typeface="Arial"/>
                <a:sym typeface="Arial"/>
              </a:rPr>
              <a:t>probability</a:t>
            </a:r>
            <a:r>
              <a:rPr lang="en" sz="1200">
                <a:solidFill>
                  <a:srgbClr val="000000"/>
                </a:solidFill>
                <a:highlight>
                  <a:srgbClr val="FFFFFF"/>
                </a:highlight>
                <a:latin typeface="Arial"/>
                <a:ea typeface="Arial"/>
                <a:cs typeface="Arial"/>
                <a:sym typeface="Arial"/>
              </a:rPr>
              <a:t> of an outcome </a:t>
            </a:r>
            <a:r>
              <a:rPr lang="en" sz="1200">
                <a:solidFill>
                  <a:srgbClr val="000000"/>
                </a:solidFill>
                <a:highlight>
                  <a:srgbClr val="FFFFFF"/>
                </a:highlight>
                <a:latin typeface="Arial"/>
                <a:ea typeface="Arial"/>
                <a:cs typeface="Arial"/>
                <a:sym typeface="Arial"/>
              </a:rPr>
              <a:t>occurring</a:t>
            </a:r>
            <a:endParaRPr sz="1200">
              <a:solidFill>
                <a:srgbClr val="000000"/>
              </a:solidFill>
              <a:highlight>
                <a:srgbClr val="FFFFFF"/>
              </a:highlight>
              <a:latin typeface="Arial"/>
              <a:ea typeface="Arial"/>
              <a:cs typeface="Arial"/>
              <a:sym typeface="Arial"/>
            </a:endParaRPr>
          </a:p>
          <a:p>
            <a:pPr indent="0" lvl="0" marL="0" rtl="0" algn="l">
              <a:spcBef>
                <a:spcPts val="0"/>
              </a:spcBef>
              <a:spcAft>
                <a:spcPts val="1600"/>
              </a:spcAft>
              <a:buNone/>
            </a:pPr>
            <a:r>
              <a:t/>
            </a: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6"/>
          <p:cNvSpPr txBox="1"/>
          <p:nvPr>
            <p:ph idx="1" type="body"/>
          </p:nvPr>
        </p:nvSpPr>
        <p:spPr>
          <a:xfrm>
            <a:off x="447050" y="238150"/>
            <a:ext cx="8400600" cy="471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800"/>
              <a:t>SUPPLEMENTAL ANALYSIS:</a:t>
            </a:r>
            <a:endParaRPr b="1" sz="4800"/>
          </a:p>
          <a:p>
            <a:pPr indent="0" lvl="0" marL="0" rtl="0" algn="ctr">
              <a:spcBef>
                <a:spcPts val="1600"/>
              </a:spcBef>
              <a:spcAft>
                <a:spcPts val="1600"/>
              </a:spcAft>
              <a:buNone/>
            </a:pPr>
            <a:r>
              <a:rPr b="1" lang="en" sz="4800"/>
              <a:t>Goal Scoring and Winning Probability</a:t>
            </a:r>
            <a:endParaRPr b="1" sz="4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Approach and Code Sample:</a:t>
            </a:r>
            <a:endParaRPr/>
          </a:p>
        </p:txBody>
      </p:sp>
      <p:sp>
        <p:nvSpPr>
          <p:cNvPr id="210" name="Google Shape;210;p37"/>
          <p:cNvSpPr txBox="1"/>
          <p:nvPr/>
        </p:nvSpPr>
        <p:spPr>
          <a:xfrm>
            <a:off x="240775" y="3070425"/>
            <a:ext cx="6823500" cy="7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We sought to visualize how scoring and allowing goals impacts the probability of winning a game.</a:t>
            </a:r>
            <a:endParaRPr sz="1800">
              <a:latin typeface="Roboto"/>
              <a:ea typeface="Roboto"/>
              <a:cs typeface="Roboto"/>
              <a:sym typeface="Roboto"/>
            </a:endParaRPr>
          </a:p>
        </p:txBody>
      </p:sp>
      <p:pic>
        <p:nvPicPr>
          <p:cNvPr id="211" name="Google Shape;211;p37"/>
          <p:cNvPicPr preferRelativeResize="0"/>
          <p:nvPr/>
        </p:nvPicPr>
        <p:blipFill>
          <a:blip r:embed="rId3">
            <a:alphaModFix/>
          </a:blip>
          <a:stretch>
            <a:fillRect/>
          </a:stretch>
        </p:blipFill>
        <p:spPr>
          <a:xfrm>
            <a:off x="240724" y="1623300"/>
            <a:ext cx="6823600" cy="948450"/>
          </a:xfrm>
          <a:prstGeom prst="rect">
            <a:avLst/>
          </a:prstGeom>
          <a:noFill/>
          <a:ln>
            <a:noFill/>
          </a:ln>
        </p:spPr>
      </p:pic>
      <p:pic>
        <p:nvPicPr>
          <p:cNvPr id="212" name="Google Shape;212;p37"/>
          <p:cNvPicPr preferRelativeResize="0"/>
          <p:nvPr/>
        </p:nvPicPr>
        <p:blipFill>
          <a:blip r:embed="rId4">
            <a:alphaModFix/>
          </a:blip>
          <a:stretch>
            <a:fillRect/>
          </a:stretch>
        </p:blipFill>
        <p:spPr>
          <a:xfrm>
            <a:off x="7165438" y="1404588"/>
            <a:ext cx="1666875" cy="35528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Winning Probability and Goals</a:t>
            </a:r>
            <a:endParaRPr/>
          </a:p>
        </p:txBody>
      </p:sp>
      <p:pic>
        <p:nvPicPr>
          <p:cNvPr id="218" name="Google Shape;218;p38"/>
          <p:cNvPicPr preferRelativeResize="0"/>
          <p:nvPr/>
        </p:nvPicPr>
        <p:blipFill>
          <a:blip r:embed="rId3">
            <a:alphaModFix/>
          </a:blip>
          <a:stretch>
            <a:fillRect/>
          </a:stretch>
        </p:blipFill>
        <p:spPr>
          <a:xfrm>
            <a:off x="254250" y="1838700"/>
            <a:ext cx="4114800" cy="2743200"/>
          </a:xfrm>
          <a:prstGeom prst="rect">
            <a:avLst/>
          </a:prstGeom>
          <a:noFill/>
          <a:ln>
            <a:noFill/>
          </a:ln>
        </p:spPr>
      </p:pic>
      <p:pic>
        <p:nvPicPr>
          <p:cNvPr id="219" name="Google Shape;219;p38"/>
          <p:cNvPicPr preferRelativeResize="0"/>
          <p:nvPr/>
        </p:nvPicPr>
        <p:blipFill>
          <a:blip r:embed="rId4">
            <a:alphaModFix/>
          </a:blip>
          <a:stretch>
            <a:fillRect/>
          </a:stretch>
        </p:blipFill>
        <p:spPr>
          <a:xfrm>
            <a:off x="4774950" y="1838700"/>
            <a:ext cx="4114800" cy="2743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pic>
        <p:nvPicPr>
          <p:cNvPr id="224" name="Google Shape;224;p39"/>
          <p:cNvPicPr preferRelativeResize="0"/>
          <p:nvPr/>
        </p:nvPicPr>
        <p:blipFill>
          <a:blip r:embed="rId3">
            <a:alphaModFix/>
          </a:blip>
          <a:stretch>
            <a:fillRect/>
          </a:stretch>
        </p:blipFill>
        <p:spPr>
          <a:xfrm>
            <a:off x="1480612" y="0"/>
            <a:ext cx="2885025" cy="1923350"/>
          </a:xfrm>
          <a:prstGeom prst="rect">
            <a:avLst/>
          </a:prstGeom>
          <a:noFill/>
          <a:ln>
            <a:noFill/>
          </a:ln>
        </p:spPr>
      </p:pic>
      <p:pic>
        <p:nvPicPr>
          <p:cNvPr id="225" name="Google Shape;225;p39"/>
          <p:cNvPicPr preferRelativeResize="0"/>
          <p:nvPr/>
        </p:nvPicPr>
        <p:blipFill>
          <a:blip r:embed="rId4">
            <a:alphaModFix/>
          </a:blip>
          <a:stretch>
            <a:fillRect/>
          </a:stretch>
        </p:blipFill>
        <p:spPr>
          <a:xfrm>
            <a:off x="3080812" y="1923350"/>
            <a:ext cx="2885025" cy="1923342"/>
          </a:xfrm>
          <a:prstGeom prst="rect">
            <a:avLst/>
          </a:prstGeom>
          <a:noFill/>
          <a:ln>
            <a:noFill/>
          </a:ln>
        </p:spPr>
      </p:pic>
      <p:pic>
        <p:nvPicPr>
          <p:cNvPr id="226" name="Google Shape;226;p39"/>
          <p:cNvPicPr preferRelativeResize="0"/>
          <p:nvPr/>
        </p:nvPicPr>
        <p:blipFill>
          <a:blip r:embed="rId5">
            <a:alphaModFix/>
          </a:blip>
          <a:stretch>
            <a:fillRect/>
          </a:stretch>
        </p:blipFill>
        <p:spPr>
          <a:xfrm>
            <a:off x="5965824" y="1923350"/>
            <a:ext cx="2885025" cy="1923350"/>
          </a:xfrm>
          <a:prstGeom prst="rect">
            <a:avLst/>
          </a:prstGeom>
          <a:noFill/>
          <a:ln>
            <a:noFill/>
          </a:ln>
        </p:spPr>
      </p:pic>
      <p:pic>
        <p:nvPicPr>
          <p:cNvPr id="227" name="Google Shape;227;p39"/>
          <p:cNvPicPr preferRelativeResize="0"/>
          <p:nvPr/>
        </p:nvPicPr>
        <p:blipFill>
          <a:blip r:embed="rId6">
            <a:alphaModFix/>
          </a:blip>
          <a:stretch>
            <a:fillRect/>
          </a:stretch>
        </p:blipFill>
        <p:spPr>
          <a:xfrm>
            <a:off x="185212" y="1923350"/>
            <a:ext cx="2885025" cy="1923350"/>
          </a:xfrm>
          <a:prstGeom prst="rect">
            <a:avLst/>
          </a:prstGeom>
          <a:noFill/>
          <a:ln>
            <a:noFill/>
          </a:ln>
        </p:spPr>
      </p:pic>
      <p:pic>
        <p:nvPicPr>
          <p:cNvPr id="228" name="Google Shape;228;p39"/>
          <p:cNvPicPr preferRelativeResize="0"/>
          <p:nvPr/>
        </p:nvPicPr>
        <p:blipFill>
          <a:blip r:embed="rId7">
            <a:alphaModFix/>
          </a:blip>
          <a:stretch>
            <a:fillRect/>
          </a:stretch>
        </p:blipFill>
        <p:spPr>
          <a:xfrm>
            <a:off x="4572012" y="0"/>
            <a:ext cx="2885025" cy="1923350"/>
          </a:xfrm>
          <a:prstGeom prst="rect">
            <a:avLst/>
          </a:prstGeom>
          <a:noFill/>
          <a:ln>
            <a:noFill/>
          </a:ln>
        </p:spPr>
      </p:pic>
      <p:sp>
        <p:nvSpPr>
          <p:cNvPr id="229" name="Google Shape;229;p39"/>
          <p:cNvSpPr txBox="1"/>
          <p:nvPr/>
        </p:nvSpPr>
        <p:spPr>
          <a:xfrm>
            <a:off x="587700" y="4200925"/>
            <a:ext cx="8290800" cy="43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Note the changes in slopes - Tampa Bay can allow </a:t>
            </a:r>
            <a:r>
              <a:rPr b="1" lang="en">
                <a:latin typeface="Roboto"/>
                <a:ea typeface="Roboto"/>
                <a:cs typeface="Roboto"/>
                <a:sym typeface="Roboto"/>
              </a:rPr>
              <a:t>6 </a:t>
            </a:r>
            <a:r>
              <a:rPr lang="en">
                <a:latin typeface="Roboto"/>
                <a:ea typeface="Roboto"/>
                <a:cs typeface="Roboto"/>
                <a:sym typeface="Roboto"/>
              </a:rPr>
              <a:t>goals in a game and still have a 20% chance of winning.  The other teams have 0% chance of winning after giving up that many goals</a:t>
            </a:r>
            <a:endParaRPr>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pic>
        <p:nvPicPr>
          <p:cNvPr id="234" name="Google Shape;234;p40"/>
          <p:cNvPicPr preferRelativeResize="0"/>
          <p:nvPr/>
        </p:nvPicPr>
        <p:blipFill>
          <a:blip r:embed="rId3">
            <a:alphaModFix/>
          </a:blip>
          <a:stretch>
            <a:fillRect/>
          </a:stretch>
        </p:blipFill>
        <p:spPr>
          <a:xfrm>
            <a:off x="1494575" y="131200"/>
            <a:ext cx="2885025" cy="1923367"/>
          </a:xfrm>
          <a:prstGeom prst="rect">
            <a:avLst/>
          </a:prstGeom>
          <a:noFill/>
          <a:ln>
            <a:noFill/>
          </a:ln>
        </p:spPr>
      </p:pic>
      <p:pic>
        <p:nvPicPr>
          <p:cNvPr id="235" name="Google Shape;235;p40"/>
          <p:cNvPicPr preferRelativeResize="0"/>
          <p:nvPr/>
        </p:nvPicPr>
        <p:blipFill>
          <a:blip r:embed="rId4">
            <a:alphaModFix/>
          </a:blip>
          <a:stretch>
            <a:fillRect/>
          </a:stretch>
        </p:blipFill>
        <p:spPr>
          <a:xfrm>
            <a:off x="3159513" y="2171025"/>
            <a:ext cx="2885025" cy="1923350"/>
          </a:xfrm>
          <a:prstGeom prst="rect">
            <a:avLst/>
          </a:prstGeom>
          <a:noFill/>
          <a:ln>
            <a:noFill/>
          </a:ln>
        </p:spPr>
      </p:pic>
      <p:pic>
        <p:nvPicPr>
          <p:cNvPr id="236" name="Google Shape;236;p40"/>
          <p:cNvPicPr preferRelativeResize="0"/>
          <p:nvPr/>
        </p:nvPicPr>
        <p:blipFill>
          <a:blip r:embed="rId5">
            <a:alphaModFix/>
          </a:blip>
          <a:stretch>
            <a:fillRect/>
          </a:stretch>
        </p:blipFill>
        <p:spPr>
          <a:xfrm>
            <a:off x="158900" y="2171025"/>
            <a:ext cx="2885025" cy="1923350"/>
          </a:xfrm>
          <a:prstGeom prst="rect">
            <a:avLst/>
          </a:prstGeom>
          <a:noFill/>
          <a:ln>
            <a:noFill/>
          </a:ln>
        </p:spPr>
      </p:pic>
      <p:pic>
        <p:nvPicPr>
          <p:cNvPr id="237" name="Google Shape;237;p40"/>
          <p:cNvPicPr preferRelativeResize="0"/>
          <p:nvPr/>
        </p:nvPicPr>
        <p:blipFill>
          <a:blip r:embed="rId6">
            <a:alphaModFix/>
          </a:blip>
          <a:stretch>
            <a:fillRect/>
          </a:stretch>
        </p:blipFill>
        <p:spPr>
          <a:xfrm>
            <a:off x="6160125" y="2171042"/>
            <a:ext cx="2885000" cy="1923333"/>
          </a:xfrm>
          <a:prstGeom prst="rect">
            <a:avLst/>
          </a:prstGeom>
          <a:noFill/>
          <a:ln>
            <a:noFill/>
          </a:ln>
        </p:spPr>
      </p:pic>
      <p:pic>
        <p:nvPicPr>
          <p:cNvPr id="238" name="Google Shape;238;p40"/>
          <p:cNvPicPr preferRelativeResize="0"/>
          <p:nvPr/>
        </p:nvPicPr>
        <p:blipFill>
          <a:blip r:embed="rId7">
            <a:alphaModFix/>
          </a:blip>
          <a:stretch>
            <a:fillRect/>
          </a:stretch>
        </p:blipFill>
        <p:spPr>
          <a:xfrm>
            <a:off x="4761125" y="131200"/>
            <a:ext cx="2885000" cy="192333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41"/>
          <p:cNvSpPr txBox="1"/>
          <p:nvPr>
            <p:ph idx="1" type="body"/>
          </p:nvPr>
        </p:nvSpPr>
        <p:spPr>
          <a:xfrm>
            <a:off x="1904550" y="2100450"/>
            <a:ext cx="5334900" cy="942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4800"/>
              <a:t>HELPFUL CODE</a:t>
            </a:r>
            <a:endParaRPr b="1" sz="4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5"/>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Research Proposal</a:t>
            </a:r>
            <a:endParaRPr/>
          </a:p>
        </p:txBody>
      </p:sp>
      <p:sp>
        <p:nvSpPr>
          <p:cNvPr id="79" name="Google Shape;79;p15"/>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lnSpc>
                <a:spcPct val="138000"/>
              </a:lnSpc>
              <a:spcBef>
                <a:spcPts val="0"/>
              </a:spcBef>
              <a:spcAft>
                <a:spcPts val="0"/>
              </a:spcAft>
              <a:buNone/>
            </a:pPr>
            <a:r>
              <a:rPr b="1" lang="en">
                <a:solidFill>
                  <a:srgbClr val="000000"/>
                </a:solidFill>
                <a:latin typeface="Arial"/>
                <a:ea typeface="Arial"/>
                <a:cs typeface="Arial"/>
                <a:sym typeface="Arial"/>
              </a:rPr>
              <a:t>Project Purpose</a:t>
            </a:r>
            <a:r>
              <a:rPr lang="en">
                <a:solidFill>
                  <a:srgbClr val="000000"/>
                </a:solidFill>
                <a:latin typeface="Arial"/>
                <a:ea typeface="Arial"/>
                <a:cs typeface="Arial"/>
                <a:sym typeface="Arial"/>
              </a:rPr>
              <a:t>:  utilize NHL APIs and other data sources to gather stat data to determine what factors minimize the number of goals scored against a team</a:t>
            </a:r>
            <a:endParaRPr>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latin typeface="Arial"/>
              <a:ea typeface="Arial"/>
              <a:cs typeface="Arial"/>
              <a:sym typeface="Arial"/>
            </a:endParaRPr>
          </a:p>
          <a:p>
            <a:pPr indent="0" lvl="0" marL="0" rtl="0" algn="l">
              <a:lnSpc>
                <a:spcPct val="138000"/>
              </a:lnSpc>
              <a:spcBef>
                <a:spcPts val="0"/>
              </a:spcBef>
              <a:spcAft>
                <a:spcPts val="0"/>
              </a:spcAft>
              <a:buNone/>
            </a:pPr>
            <a:r>
              <a:rPr b="1" lang="en">
                <a:solidFill>
                  <a:srgbClr val="000000"/>
                </a:solidFill>
                <a:latin typeface="Arial"/>
                <a:ea typeface="Arial"/>
                <a:cs typeface="Arial"/>
                <a:sym typeface="Arial"/>
              </a:rPr>
              <a:t>Hypothesis</a:t>
            </a:r>
            <a:r>
              <a:rPr lang="en">
                <a:solidFill>
                  <a:srgbClr val="000000"/>
                </a:solidFill>
                <a:latin typeface="Arial"/>
                <a:ea typeface="Arial"/>
                <a:cs typeface="Arial"/>
                <a:sym typeface="Arial"/>
              </a:rPr>
              <a:t>: goals against is correlated with number of shots against, possession, high danger chances, penalty time (for and against), number of blocked shots, and avg shot distance.</a:t>
            </a:r>
            <a:endParaRPr>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latin typeface="Arial"/>
              <a:ea typeface="Arial"/>
              <a:cs typeface="Arial"/>
              <a:sym typeface="Arial"/>
            </a:endParaRPr>
          </a:p>
          <a:p>
            <a:pPr indent="0" lvl="0" marL="0" rtl="0" algn="l">
              <a:lnSpc>
                <a:spcPct val="138000"/>
              </a:lnSpc>
              <a:spcBef>
                <a:spcPts val="0"/>
              </a:spcBef>
              <a:spcAft>
                <a:spcPts val="0"/>
              </a:spcAft>
              <a:buNone/>
            </a:pPr>
            <a:r>
              <a:rPr b="1" lang="en">
                <a:solidFill>
                  <a:srgbClr val="000000"/>
                </a:solidFill>
                <a:latin typeface="Arial"/>
                <a:ea typeface="Arial"/>
                <a:cs typeface="Arial"/>
                <a:sym typeface="Arial"/>
              </a:rPr>
              <a:t>Data sources</a:t>
            </a:r>
            <a:r>
              <a:rPr lang="en">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0" lvl="0" marL="0" rtl="0" algn="l">
              <a:lnSpc>
                <a:spcPct val="138000"/>
              </a:lnSpc>
              <a:spcBef>
                <a:spcPts val="0"/>
              </a:spcBef>
              <a:spcAft>
                <a:spcPts val="0"/>
              </a:spcAft>
              <a:buNone/>
            </a:pPr>
            <a:r>
              <a:rPr lang="en">
                <a:solidFill>
                  <a:srgbClr val="000000"/>
                </a:solidFill>
                <a:latin typeface="Arial"/>
                <a:ea typeface="Arial"/>
                <a:cs typeface="Arial"/>
                <a:sym typeface="Arial"/>
              </a:rPr>
              <a:t>1. Hockey Reference (</a:t>
            </a:r>
            <a:r>
              <a:rPr lang="en" sz="1100" u="sng">
                <a:solidFill>
                  <a:schemeClr val="hlink"/>
                </a:solidFill>
                <a:latin typeface="Arial"/>
                <a:ea typeface="Arial"/>
                <a:cs typeface="Arial"/>
                <a:sym typeface="Arial"/>
                <a:hlinkClick r:id="rId3"/>
              </a:rPr>
              <a:t>https://www.hockey-reference.com/</a:t>
            </a:r>
            <a:r>
              <a:rPr lang="en">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0" lvl="0" marL="0" rtl="0" algn="l">
              <a:lnSpc>
                <a:spcPct val="138000"/>
              </a:lnSpc>
              <a:spcBef>
                <a:spcPts val="0"/>
              </a:spcBef>
              <a:spcAft>
                <a:spcPts val="0"/>
              </a:spcAft>
              <a:buNone/>
            </a:pPr>
            <a:r>
              <a:rPr lang="en">
                <a:solidFill>
                  <a:srgbClr val="000000"/>
                </a:solidFill>
                <a:latin typeface="Arial"/>
                <a:ea typeface="Arial"/>
                <a:cs typeface="Arial"/>
                <a:sym typeface="Arial"/>
              </a:rPr>
              <a:t>2. API (</a:t>
            </a:r>
            <a:r>
              <a:rPr lang="en" u="sng">
                <a:solidFill>
                  <a:srgbClr val="1155CC"/>
                </a:solidFill>
                <a:latin typeface="Arial"/>
                <a:ea typeface="Arial"/>
                <a:cs typeface="Arial"/>
                <a:sym typeface="Arial"/>
                <a:hlinkClick r:id="rId4"/>
              </a:rPr>
              <a:t>https://github.com/dword4/nhlapi</a:t>
            </a:r>
            <a:r>
              <a:rPr lang="en">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0" lvl="0" marL="0" rtl="0" algn="l">
              <a:lnSpc>
                <a:spcPct val="138000"/>
              </a:lnSpc>
              <a:spcBef>
                <a:spcPts val="0"/>
              </a:spcBef>
              <a:spcAft>
                <a:spcPts val="0"/>
              </a:spcAft>
              <a:buNone/>
            </a:pPr>
            <a:r>
              <a:rPr lang="en">
                <a:solidFill>
                  <a:srgbClr val="000000"/>
                </a:solidFill>
                <a:latin typeface="Arial"/>
                <a:ea typeface="Arial"/>
                <a:cs typeface="Arial"/>
                <a:sym typeface="Arial"/>
              </a:rPr>
              <a:t>3. API (</a:t>
            </a:r>
            <a:r>
              <a:rPr lang="en" u="sng">
                <a:solidFill>
                  <a:srgbClr val="1155CC"/>
                </a:solidFill>
                <a:latin typeface="Arial"/>
                <a:ea typeface="Arial"/>
                <a:cs typeface="Arial"/>
                <a:sym typeface="Arial"/>
                <a:hlinkClick r:id="rId5"/>
              </a:rPr>
              <a:t>https://www.mysportsfeeds.com/</a:t>
            </a:r>
            <a:r>
              <a:rPr lang="en">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0" lvl="0" marL="0" rtl="0" algn="l">
              <a:lnSpc>
                <a:spcPct val="138000"/>
              </a:lnSpc>
              <a:spcBef>
                <a:spcPts val="0"/>
              </a:spcBef>
              <a:spcAft>
                <a:spcPts val="0"/>
              </a:spcAft>
              <a:buNone/>
            </a:pPr>
            <a:r>
              <a:rPr lang="en">
                <a:solidFill>
                  <a:srgbClr val="000000"/>
                </a:solidFill>
                <a:latin typeface="Arial"/>
                <a:ea typeface="Arial"/>
                <a:cs typeface="Arial"/>
                <a:sym typeface="Arial"/>
              </a:rPr>
              <a:t>4. Hockey Reference: (</a:t>
            </a:r>
            <a:r>
              <a:rPr lang="en" u="sng">
                <a:solidFill>
                  <a:schemeClr val="hlink"/>
                </a:solidFill>
                <a:latin typeface="Arial"/>
                <a:ea typeface="Arial"/>
                <a:cs typeface="Arial"/>
                <a:sym typeface="Arial"/>
                <a:hlinkClick r:id="rId6"/>
              </a:rPr>
              <a:t>https://www.hockey-reference.com</a:t>
            </a:r>
            <a:r>
              <a:rPr lang="en">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0" lvl="0" marL="0" rtl="0" algn="l">
              <a:lnSpc>
                <a:spcPct val="138000"/>
              </a:lnSpc>
              <a:spcBef>
                <a:spcPts val="0"/>
              </a:spcBef>
              <a:spcAft>
                <a:spcPts val="0"/>
              </a:spcAft>
              <a:buNone/>
            </a:pPr>
            <a:r>
              <a:t/>
            </a:r>
            <a:endParaRPr>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4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Helpful Code</a:t>
            </a:r>
            <a:endParaRPr/>
          </a:p>
        </p:txBody>
      </p:sp>
      <p:pic>
        <p:nvPicPr>
          <p:cNvPr id="249" name="Google Shape;249;p42"/>
          <p:cNvPicPr preferRelativeResize="0"/>
          <p:nvPr/>
        </p:nvPicPr>
        <p:blipFill>
          <a:blip r:embed="rId3">
            <a:alphaModFix/>
          </a:blip>
          <a:stretch>
            <a:fillRect/>
          </a:stretch>
        </p:blipFill>
        <p:spPr>
          <a:xfrm>
            <a:off x="75875" y="1447725"/>
            <a:ext cx="8839200" cy="878991"/>
          </a:xfrm>
          <a:prstGeom prst="rect">
            <a:avLst/>
          </a:prstGeom>
          <a:noFill/>
          <a:ln>
            <a:noFill/>
          </a:ln>
        </p:spPr>
      </p:pic>
      <p:pic>
        <p:nvPicPr>
          <p:cNvPr id="250" name="Google Shape;250;p42"/>
          <p:cNvPicPr preferRelativeResize="0"/>
          <p:nvPr/>
        </p:nvPicPr>
        <p:blipFill>
          <a:blip r:embed="rId4">
            <a:alphaModFix/>
          </a:blip>
          <a:stretch>
            <a:fillRect/>
          </a:stretch>
        </p:blipFill>
        <p:spPr>
          <a:xfrm>
            <a:off x="2084988" y="2716366"/>
            <a:ext cx="4820975" cy="743808"/>
          </a:xfrm>
          <a:prstGeom prst="rect">
            <a:avLst/>
          </a:prstGeom>
          <a:noFill/>
          <a:ln>
            <a:noFill/>
          </a:ln>
        </p:spPr>
      </p:pic>
      <p:pic>
        <p:nvPicPr>
          <p:cNvPr id="251" name="Google Shape;251;p42"/>
          <p:cNvPicPr preferRelativeResize="0"/>
          <p:nvPr/>
        </p:nvPicPr>
        <p:blipFill>
          <a:blip r:embed="rId5">
            <a:alphaModFix/>
          </a:blip>
          <a:stretch>
            <a:fillRect/>
          </a:stretch>
        </p:blipFill>
        <p:spPr>
          <a:xfrm>
            <a:off x="75875" y="4155975"/>
            <a:ext cx="8839202" cy="62585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43"/>
          <p:cNvSpPr txBox="1"/>
          <p:nvPr>
            <p:ph idx="1" type="body"/>
          </p:nvPr>
        </p:nvSpPr>
        <p:spPr>
          <a:xfrm>
            <a:off x="1904550" y="2100450"/>
            <a:ext cx="5334900" cy="942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4800"/>
              <a:t>QUESTIONS?</a:t>
            </a:r>
            <a:endParaRPr b="1" sz="4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Libraries Used</a:t>
            </a:r>
            <a:endParaRPr/>
          </a:p>
        </p:txBody>
      </p:sp>
      <p:pic>
        <p:nvPicPr>
          <p:cNvPr id="85" name="Google Shape;85;p16"/>
          <p:cNvPicPr preferRelativeResize="0"/>
          <p:nvPr/>
        </p:nvPicPr>
        <p:blipFill>
          <a:blip r:embed="rId3">
            <a:alphaModFix/>
          </a:blip>
          <a:stretch>
            <a:fillRect/>
          </a:stretch>
        </p:blipFill>
        <p:spPr>
          <a:xfrm>
            <a:off x="152400" y="1277025"/>
            <a:ext cx="8839199" cy="349566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7"/>
          <p:cNvSpPr txBox="1"/>
          <p:nvPr>
            <p:ph idx="1" type="body"/>
          </p:nvPr>
        </p:nvSpPr>
        <p:spPr>
          <a:xfrm>
            <a:off x="1904550" y="2100450"/>
            <a:ext cx="5334900" cy="942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4800"/>
              <a:t>QUESTION #1</a:t>
            </a:r>
            <a:endParaRPr b="1" sz="4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 and Data</a:t>
            </a:r>
            <a:endParaRPr/>
          </a:p>
          <a:p>
            <a:pPr indent="0" lvl="0" marL="0" rtl="0" algn="l">
              <a:spcBef>
                <a:spcPts val="0"/>
              </a:spcBef>
              <a:spcAft>
                <a:spcPts val="0"/>
              </a:spcAft>
              <a:buNone/>
            </a:pPr>
            <a:r>
              <a:t/>
            </a:r>
            <a:endParaRPr/>
          </a:p>
        </p:txBody>
      </p:sp>
      <p:sp>
        <p:nvSpPr>
          <p:cNvPr id="96" name="Google Shape;96;p18"/>
          <p:cNvSpPr txBox="1"/>
          <p:nvPr>
            <p:ph idx="1" type="body"/>
          </p:nvPr>
        </p:nvSpPr>
        <p:spPr>
          <a:xfrm>
            <a:off x="4644675" y="500925"/>
            <a:ext cx="4499400" cy="4326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We started with the question “which stats correlate with good defense” </a:t>
            </a:r>
            <a:endParaRPr sz="1800"/>
          </a:p>
          <a:p>
            <a:pPr indent="-342900" lvl="0" marL="457200" rtl="0" algn="l">
              <a:spcBef>
                <a:spcPts val="1000"/>
              </a:spcBef>
              <a:spcAft>
                <a:spcPts val="0"/>
              </a:spcAft>
              <a:buSzPts val="1800"/>
              <a:buChar char="●"/>
            </a:pPr>
            <a:r>
              <a:rPr lang="en" sz="1800"/>
              <a:t>We defined good defense as giving up the least amount of goals against.</a:t>
            </a:r>
            <a:endParaRPr sz="1800"/>
          </a:p>
          <a:p>
            <a:pPr indent="-342900" lvl="0" marL="457200" rtl="0" algn="l">
              <a:spcBef>
                <a:spcPts val="1000"/>
              </a:spcBef>
              <a:spcAft>
                <a:spcPts val="0"/>
              </a:spcAft>
              <a:buSzPts val="1800"/>
              <a:buChar char="●"/>
            </a:pPr>
            <a:r>
              <a:rPr lang="en" sz="1800"/>
              <a:t>We started by connecting to the MySportsFeed API and pulling every game for 5 seasons, so about 10,000 games.  </a:t>
            </a:r>
            <a:endParaRPr sz="1800"/>
          </a:p>
          <a:p>
            <a:pPr indent="-342900" lvl="0" marL="457200" rtl="0" algn="l">
              <a:spcBef>
                <a:spcPts val="1000"/>
              </a:spcBef>
              <a:spcAft>
                <a:spcPts val="1000"/>
              </a:spcAft>
              <a:buSzPts val="1800"/>
              <a:buChar char="●"/>
            </a:pPr>
            <a:r>
              <a:rPr lang="en" sz="1800"/>
              <a:t>Then we grouped the data by team and did our analysis..</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Set - Stats by Team</a:t>
            </a:r>
            <a:endParaRPr/>
          </a:p>
          <a:p>
            <a:pPr indent="0" lvl="0" marL="0" rtl="0" algn="l">
              <a:spcBef>
                <a:spcPts val="0"/>
              </a:spcBef>
              <a:spcAft>
                <a:spcPts val="0"/>
              </a:spcAft>
              <a:buNone/>
            </a:pPr>
            <a:r>
              <a:t/>
            </a:r>
            <a:endParaRPr/>
          </a:p>
        </p:txBody>
      </p:sp>
      <p:pic>
        <p:nvPicPr>
          <p:cNvPr id="102" name="Google Shape;102;p19"/>
          <p:cNvPicPr preferRelativeResize="0"/>
          <p:nvPr/>
        </p:nvPicPr>
        <p:blipFill>
          <a:blip r:embed="rId3">
            <a:alphaModFix/>
          </a:blip>
          <a:stretch>
            <a:fillRect/>
          </a:stretch>
        </p:blipFill>
        <p:spPr>
          <a:xfrm>
            <a:off x="0" y="1806004"/>
            <a:ext cx="9144001" cy="272554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Correlation to Goals Against</a:t>
            </a:r>
            <a:endParaRPr/>
          </a:p>
        </p:txBody>
      </p:sp>
      <p:pic>
        <p:nvPicPr>
          <p:cNvPr id="108" name="Google Shape;108;p20"/>
          <p:cNvPicPr preferRelativeResize="0"/>
          <p:nvPr/>
        </p:nvPicPr>
        <p:blipFill>
          <a:blip r:embed="rId3">
            <a:alphaModFix/>
          </a:blip>
          <a:stretch>
            <a:fillRect/>
          </a:stretch>
        </p:blipFill>
        <p:spPr>
          <a:xfrm>
            <a:off x="4966625" y="152400"/>
            <a:ext cx="3373460" cy="483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Code</a:t>
            </a:r>
            <a:endParaRPr/>
          </a:p>
          <a:p>
            <a:pPr indent="0" lvl="0" marL="0" rtl="0" algn="l">
              <a:spcBef>
                <a:spcPts val="0"/>
              </a:spcBef>
              <a:spcAft>
                <a:spcPts val="0"/>
              </a:spcAft>
              <a:buNone/>
            </a:pPr>
            <a:r>
              <a:t/>
            </a:r>
            <a:endParaRPr/>
          </a:p>
        </p:txBody>
      </p:sp>
      <p:pic>
        <p:nvPicPr>
          <p:cNvPr id="114" name="Google Shape;114;p21"/>
          <p:cNvPicPr preferRelativeResize="0"/>
          <p:nvPr/>
        </p:nvPicPr>
        <p:blipFill>
          <a:blip r:embed="rId3">
            <a:alphaModFix/>
          </a:blip>
          <a:stretch>
            <a:fillRect/>
          </a:stretch>
        </p:blipFill>
        <p:spPr>
          <a:xfrm>
            <a:off x="-38612" y="2418651"/>
            <a:ext cx="9221224" cy="155833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